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3"/>
  </p:notesMasterIdLst>
  <p:handoutMasterIdLst>
    <p:handoutMasterId r:id="rId14"/>
  </p:handoutMasterIdLst>
  <p:sldIdLst>
    <p:sldId id="267" r:id="rId5"/>
    <p:sldId id="278" r:id="rId6"/>
    <p:sldId id="285" r:id="rId7"/>
    <p:sldId id="279" r:id="rId8"/>
    <p:sldId id="283" r:id="rId9"/>
    <p:sldId id="284" r:id="rId10"/>
    <p:sldId id="286" r:id="rId11"/>
    <p:sldId id="287" r:id="rId12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86" d="100"/>
          <a:sy n="86" d="100"/>
        </p:scale>
        <p:origin x="562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2019/1/10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2019/1/10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48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2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10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9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1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8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BBFFD15A-6971-426D-BFFF-3977F0C6C215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C1D8E2B-F9D2-4E55-90EF-4439A220ACD9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79F7E2-A267-4BC3-9709-C990FEFB23EB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D26C8B-19A4-414D-9AEB-26501743E621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0254A8F3-31E9-487B-8442-CA93E2C5E389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FAA61F71-A558-4E4C-99B9-26EA57BBDA86}" type="datetime1">
              <a:rPr lang="zh-TW" altLang="en-US" smtClean="0"/>
              <a:pPr/>
              <a:t>2019/1/10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cc.fl.fju.edu.tw/list/conceptIntro.asp?C_ID=38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婚姻制度個案</a:t>
            </a:r>
            <a:r>
              <a:rPr lang="en-US" altLang="zh-TW" dirty="0">
                <a:latin typeface="Salesforce Sans"/>
                <a:ea typeface="細明體" panose="02020509000000000000" pitchFamily="49" charset="-120"/>
                <a:sym typeface="Salesforce Sans"/>
              </a:rPr>
              <a:t>——</a:t>
            </a:r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法國</a:t>
            </a:r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形 5">
            <a:extLst>
              <a:ext uri="{FF2B5EF4-FFF2-40B4-BE49-F238E27FC236}">
                <a16:creationId xmlns:a16="http://schemas.microsoft.com/office/drawing/2014/main" id="{282D5E60-E8EF-45F6-9CB1-8A998E36F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877" y="2676575"/>
            <a:ext cx="3102868" cy="4174926"/>
          </a:xfrm>
          <a:prstGeom prst="rect">
            <a:avLst/>
          </a:prstGeom>
        </p:spPr>
      </p:pic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  <a:sym typeface="Salesforce Sans"/>
              </a:rPr>
              <a:t>目錄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2782044" y="1600200"/>
            <a:ext cx="5862628" cy="4267200"/>
          </a:xfrm>
        </p:spPr>
        <p:txBody>
          <a:bodyPr rtlCol="0"/>
          <a:lstStyle/>
          <a:p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</a:t>
            </a:r>
            <a:r>
              <a:rPr lang="en-US" altLang="zh-TW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mariage</a:t>
            </a:r>
            <a:endParaRPr lang="en-US" altLang="zh-TW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concubinage</a:t>
            </a:r>
          </a:p>
          <a:p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PACS</a:t>
            </a:r>
          </a:p>
          <a:p>
            <a:r>
              <a:rPr lang="en-US" altLang="zh-TW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L’union</a:t>
            </a:r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libre</a:t>
            </a:r>
            <a:endParaRPr lang="zh-TW" altLang="zh-TW" b="1" dirty="0">
              <a:latin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rtl="0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11F55921-D018-4A5A-9764-C04DDD330B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8228" y="486664"/>
            <a:ext cx="7570603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sz="6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</a:t>
            </a:r>
            <a:r>
              <a:rPr lang="en-US" altLang="zh-TW" sz="6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mariage</a:t>
            </a:r>
            <a:endParaRPr lang="en-US" altLang="zh-TW" sz="6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EF3E-4968-4BBF-8377-DE5762F0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於市政廳登記結婚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寄送喜帖，並且舉辦宗教型婚姻儀式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雙方配偶必須提供相關文件給市政廳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於聽證會中表達對婚姻的意見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公告在市政廳婚姻相關單位，為期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26EB5D-40E5-444E-864A-7DE8D8E941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57" y="3422665"/>
            <a:ext cx="26510" cy="126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F486FF-ACC1-48FB-9724-9B5CCD8E43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r="5389"/>
          <a:stretch/>
        </p:blipFill>
        <p:spPr>
          <a:xfrm>
            <a:off x="6886500" y="1196752"/>
            <a:ext cx="4536504" cy="2436936"/>
          </a:xfrm>
          <a:prstGeom prst="rect">
            <a:avLst/>
          </a:prstGeom>
        </p:spPr>
      </p:pic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4E5C4A69-6FAC-48A5-87B1-B0418D91D3AE}"/>
              </a:ext>
            </a:extLst>
          </p:cNvPr>
          <p:cNvSpPr/>
          <p:nvPr/>
        </p:nvSpPr>
        <p:spPr>
          <a:xfrm>
            <a:off x="7462564" y="4007672"/>
            <a:ext cx="4248472" cy="974576"/>
          </a:xfrm>
          <a:prstGeom prst="wedgeEllipseCallout">
            <a:avLst>
              <a:gd name="adj1" fmla="val -17605"/>
              <a:gd name="adj2" fmla="val -8386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841ECE1-CBB5-4716-A283-C980A89E9DE0}"/>
              </a:ext>
            </a:extLst>
          </p:cNvPr>
          <p:cNvSpPr txBox="1"/>
          <p:nvPr/>
        </p:nvSpPr>
        <p:spPr>
          <a:xfrm>
            <a:off x="7750596" y="431029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親友會在四周扔擲米粒，為他們祈福</a:t>
            </a:r>
          </a:p>
        </p:txBody>
      </p:sp>
    </p:spTree>
    <p:extLst>
      <p:ext uri="{BB962C8B-B14F-4D97-AF65-F5344CB8AC3E}">
        <p14:creationId xmlns:p14="http://schemas.microsoft.com/office/powerpoint/2010/main" val="28802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7D914200-3C08-4BA3-A44E-6D31D3A1AD28}"/>
              </a:ext>
            </a:extLst>
          </p:cNvPr>
          <p:cNvSpPr/>
          <p:nvPr/>
        </p:nvSpPr>
        <p:spPr>
          <a:xfrm>
            <a:off x="7678588" y="4437112"/>
            <a:ext cx="3744416" cy="864096"/>
          </a:xfrm>
          <a:prstGeom prst="wedgeEllipseCallout">
            <a:avLst>
              <a:gd name="adj1" fmla="val -7890"/>
              <a:gd name="adj2" fmla="val -9305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sz="6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concubinage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EF3E-4968-4BBF-8377-DE5762F05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為保障因不可抗力因素而無法結婚產生的同居制度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向市政廳提出共同生活的申請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同居證書是免費的，但是要交付相關證明文件，且交付期限會根據當局規範而有所不同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已經可以成為一種婚姻制度，其權力幾乎與已婚夫妻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相同</a:t>
            </a:r>
            <a:endParaRPr lang="zh-TW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A58A2428-8983-4F5F-84C2-C7A172DEA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4572" y="1016000"/>
            <a:ext cx="3346612" cy="30388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F742B2A-C202-40E2-9F12-ED7D81DCDDA9}"/>
              </a:ext>
            </a:extLst>
          </p:cNvPr>
          <p:cNvSpPr txBox="1"/>
          <p:nvPr/>
        </p:nvSpPr>
        <p:spPr>
          <a:xfrm>
            <a:off x="7972479" y="4545994"/>
            <a:ext cx="315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concubinage</a:t>
            </a:r>
            <a:r>
              <a:rPr lang="zh-TW" altLang="en-US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是因應無法</a:t>
            </a:r>
            <a:endParaRPr lang="en-US" altLang="zh-TW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r>
              <a:rPr lang="zh-TW" altLang="en-US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結婚的伴侶提出的同居策略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想法泡泡: 雲朵 7">
            <a:extLst>
              <a:ext uri="{FF2B5EF4-FFF2-40B4-BE49-F238E27FC236}">
                <a16:creationId xmlns:a16="http://schemas.microsoft.com/office/drawing/2014/main" id="{B7AA4DD0-9BD9-4980-98C0-820D9D078ED9}"/>
              </a:ext>
            </a:extLst>
          </p:cNvPr>
          <p:cNvSpPr/>
          <p:nvPr/>
        </p:nvSpPr>
        <p:spPr>
          <a:xfrm>
            <a:off x="6406344" y="4332684"/>
            <a:ext cx="4476750" cy="1688604"/>
          </a:xfrm>
          <a:prstGeom prst="cloudCallout">
            <a:avLst>
              <a:gd name="adj1" fmla="val 41035"/>
              <a:gd name="adj2" fmla="val -8141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sz="6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 PACS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EF3E-4968-4BBF-8377-DE5762F05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由兩個相同或不同性別的人一起生活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需向市政廳的民事官員或公證人處理相關事宜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並無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Le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mariage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那樣繁文縟節，卻可享有與夫妻類似的稅務優惠及保障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只要有一方想要解除契約，僅需向市政廳作登記撤銷的動作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只要有一方必須解除契約，契約會自動失效，但仍需向市政廳辦理相關動作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88C91BE-505D-49D8-9D8B-3824F6A29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268760"/>
            <a:ext cx="4476750" cy="25527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78249C3-9D09-4791-AB99-90F0779E17A7}"/>
              </a:ext>
            </a:extLst>
          </p:cNvPr>
          <p:cNvSpPr txBox="1"/>
          <p:nvPr/>
        </p:nvSpPr>
        <p:spPr>
          <a:xfrm>
            <a:off x="6681826" y="4627103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當初有許多人倡議要通過這項法律，</a:t>
            </a:r>
            <a:endParaRPr lang="en-US" altLang="zh-TW" dirty="0"/>
          </a:p>
          <a:p>
            <a:pPr algn="ctr"/>
            <a:r>
              <a:rPr lang="zh-TW" altLang="en-US" dirty="0"/>
              <a:t>歷經</a:t>
            </a:r>
            <a:r>
              <a:rPr lang="en-US" altLang="zh-TW" dirty="0"/>
              <a:t>10</a:t>
            </a:r>
            <a:r>
              <a:rPr lang="zh-TW" altLang="en-US" dirty="0"/>
              <a:t>年的抗戰，終於以不違反憲法</a:t>
            </a:r>
            <a:endParaRPr lang="en-US" altLang="zh-TW" dirty="0"/>
          </a:p>
          <a:p>
            <a:pPr algn="ctr"/>
            <a:r>
              <a:rPr lang="zh-TW" altLang="en-US" dirty="0"/>
              <a:t>的情況下設立此制度</a:t>
            </a:r>
          </a:p>
        </p:txBody>
      </p:sp>
    </p:spTree>
    <p:extLst>
      <p:ext uri="{BB962C8B-B14F-4D97-AF65-F5344CB8AC3E}">
        <p14:creationId xmlns:p14="http://schemas.microsoft.com/office/powerpoint/2010/main" val="11255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allAtOnce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想法泡泡: 雲朵 7">
            <a:extLst>
              <a:ext uri="{FF2B5EF4-FFF2-40B4-BE49-F238E27FC236}">
                <a16:creationId xmlns:a16="http://schemas.microsoft.com/office/drawing/2014/main" id="{6293761B-BC9B-4B2B-88D8-18F6FE6F9721}"/>
              </a:ext>
            </a:extLst>
          </p:cNvPr>
          <p:cNvSpPr/>
          <p:nvPr/>
        </p:nvSpPr>
        <p:spPr>
          <a:xfrm>
            <a:off x="6354351" y="4293096"/>
            <a:ext cx="5518349" cy="1705496"/>
          </a:xfrm>
          <a:prstGeom prst="cloudCallout">
            <a:avLst>
              <a:gd name="adj1" fmla="val -21662"/>
              <a:gd name="adj2" fmla="val -785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sz="6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L’union</a:t>
            </a:r>
            <a:r>
              <a:rPr lang="en-US" altLang="zh-TW" sz="6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libre</a:t>
            </a:r>
            <a:endParaRPr lang="zh-TW" altLang="zh-TW" sz="6000" b="1" dirty="0">
              <a:latin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EF3E-4968-4BBF-8377-DE5762F05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法國最為自由的婚姻方式，類似於純粹同住的概念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官方承認，但並沒有認證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近年來越來越受到青壯年與青少年偏好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原本是進入婚姻前磨合期的一種婚姻制度行為，近年來有許多人將</a:t>
            </a:r>
            <a:r>
              <a:rPr lang="en-US" altLang="zh-TW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L’union</a:t>
            </a:r>
            <a:r>
              <a:rPr lang="en-US" altLang="zh-TW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libre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DejaVu Math TeX Gyre" panose="02000503000000000000" pitchFamily="2" charset="0"/>
              </a:rPr>
              <a:t>作為他婚姻的終點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AC75FF-8949-423B-8A31-50AB37B82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30" y="1600200"/>
            <a:ext cx="4773612" cy="217641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CCC1D5D-EB42-4101-BF8D-4D8D3C138B01}"/>
              </a:ext>
            </a:extLst>
          </p:cNvPr>
          <p:cNvSpPr txBox="1"/>
          <p:nvPr/>
        </p:nvSpPr>
        <p:spPr>
          <a:xfrm>
            <a:off x="7059116" y="4653136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因為最自由，不受拘束，所以契約人將</a:t>
            </a:r>
            <a:endParaRPr lang="en-US" altLang="zh-TW" dirty="0"/>
          </a:p>
          <a:p>
            <a:pPr algn="ctr"/>
            <a:r>
              <a:rPr lang="zh-TW" altLang="en-US" dirty="0"/>
              <a:t>完全不受規範，但是這也導致許多孩子</a:t>
            </a:r>
            <a:endParaRPr lang="en-US" altLang="zh-TW" dirty="0"/>
          </a:p>
          <a:p>
            <a:pPr algn="ctr"/>
            <a:r>
              <a:rPr lang="zh-TW" altLang="en-US" dirty="0"/>
              <a:t>是在家長沒有婚姻下出生的</a:t>
            </a:r>
          </a:p>
        </p:txBody>
      </p:sp>
    </p:spTree>
    <p:extLst>
      <p:ext uri="{BB962C8B-B14F-4D97-AF65-F5344CB8AC3E}">
        <p14:creationId xmlns:p14="http://schemas.microsoft.com/office/powerpoint/2010/main" val="29065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build="allAtOnce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C78E4-05E1-4591-A3BA-B62E9B7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E0A3D-D087-45F9-AF35-FE6CFA6D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ccc.fl.fju.edu.tw/list/</a:t>
            </a:r>
            <a:r>
              <a:rPr lang="en-US" altLang="zh-TW" dirty="0" err="1">
                <a:hlinkClick r:id="rId2"/>
              </a:rPr>
              <a:t>conceptIntro.asp?C_ID</a:t>
            </a:r>
            <a:r>
              <a:rPr lang="en-US" altLang="zh-TW" dirty="0">
                <a:hlinkClick r:id="rId2"/>
              </a:rPr>
              <a:t>=387</a:t>
            </a:r>
          </a:p>
          <a:p>
            <a:r>
              <a:rPr lang="en-US" altLang="zh-TW" dirty="0">
                <a:hlinkClick r:id="rId2"/>
              </a:rPr>
              <a:t> https://www.service-public.fr/particuliers/vosdroits/F904</a:t>
            </a:r>
          </a:p>
          <a:p>
            <a:r>
              <a:rPr lang="en-US" altLang="zh-TW" dirty="0">
                <a:hlinkClick r:id="rId2"/>
              </a:rPr>
              <a:t>http://blog.dorama.info/note/note_full.php?num=2502&amp;mmid=137458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0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DB303E3-CFC9-41B7-ABB8-BEED555C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3486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D80E12-3BE9-4746-820E-FFB249F467F2}">
  <ds:schemaRefs>
    <ds:schemaRef ds:uri="4873beb7-5857-4685-be1f-d57550cc96cc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經典書本式教育簡報 (寬螢幕)</Template>
  <TotalTime>384</TotalTime>
  <Words>405</Words>
  <Application>Microsoft Office PowerPoint</Application>
  <PresentationFormat>自訂</PresentationFormat>
  <Paragraphs>48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Salesforce Sans</vt:lpstr>
      <vt:lpstr>細明體</vt:lpstr>
      <vt:lpstr>標楷體</vt:lpstr>
      <vt:lpstr>Arial</vt:lpstr>
      <vt:lpstr>Constantia</vt:lpstr>
      <vt:lpstr>DejaVu Math TeX Gyre</vt:lpstr>
      <vt:lpstr>經典書本式 16X9</vt:lpstr>
      <vt:lpstr>婚姻制度個案——法國</vt:lpstr>
      <vt:lpstr>目錄</vt:lpstr>
      <vt:lpstr>Le mariage</vt:lpstr>
      <vt:lpstr>Le concubinage</vt:lpstr>
      <vt:lpstr>Le PACS</vt:lpstr>
      <vt:lpstr>L’union libre</vt:lpstr>
      <vt:lpstr>參考資料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婚姻制度個案——法國</dc:title>
  <dc:creator>馥寧 逄</dc:creator>
  <cp:lastModifiedBy>馥寧 逄</cp:lastModifiedBy>
  <cp:revision>18</cp:revision>
  <dcterms:created xsi:type="dcterms:W3CDTF">2019-01-09T14:30:03Z</dcterms:created>
  <dcterms:modified xsi:type="dcterms:W3CDTF">2019-01-10T09:23:46Z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